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1" r:id="rId1"/>
    <p:sldMasterId id="2147483702" r:id="rId2"/>
  </p:sldMasterIdLst>
  <p:sldIdLst>
    <p:sldId id="257" r:id="rId3"/>
    <p:sldId id="341" r:id="rId4"/>
    <p:sldId id="353" r:id="rId5"/>
    <p:sldId id="307" r:id="rId6"/>
    <p:sldId id="344" r:id="rId7"/>
    <p:sldId id="354" r:id="rId8"/>
    <p:sldId id="355" r:id="rId9"/>
    <p:sldId id="350" r:id="rId10"/>
    <p:sldId id="356" r:id="rId11"/>
    <p:sldId id="357" r:id="rId12"/>
    <p:sldId id="351" r:id="rId13"/>
    <p:sldId id="35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304" y="108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microsoft.com/office/2007/relationships/hdphoto" Target="../embeddings/oleObject1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jpe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75224" y="4402455"/>
            <a:ext cx="9584652" cy="19202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소프트웨어학과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/>
              </a:rPr>
              <a:t>2015742022</a:t>
            </a:r>
            <a:endParaRPr lang="en-US" altLang="ko-KR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김장훈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" y="5812155"/>
            <a:ext cx="12191858" cy="3775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1867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Text Placeholder 1"/>
          <p:cNvSpPr>
            <a:spLocks noGrp="1"/>
          </p:cNvSpPr>
          <p:nvPr/>
        </p:nvSpPr>
        <p:spPr>
          <a:xfrm>
            <a:off x="323529" y="3066876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게임 프로그래밍</a:t>
            </a:r>
            <a:endPara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3824" y="2271501"/>
            <a:ext cx="7064352" cy="333022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문서화</a:t>
            </a:r>
            <a:endParaRPr lang="ko-KR" altLang="en-US"/>
          </a:p>
        </p:txBody>
      </p:sp>
      <p:graphicFrame>
        <p:nvGraphicFramePr>
          <p:cNvPr id="175" name=""/>
          <p:cNvGraphicFramePr>
            <a:graphicFrameLocks noGrp="1"/>
          </p:cNvGraphicFramePr>
          <p:nvPr/>
        </p:nvGraphicFramePr>
        <p:xfrm>
          <a:off x="1874890" y="1414691"/>
          <a:ext cx="8442220" cy="52635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42220"/>
              </a:tblGrid>
              <a:tr h="52635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words.js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에 입력된 단어들을 불러와 랜덤으로 빈칸 출력</a:t>
                      </a: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2-1.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 알파벳 버튼을 누르면 해당 버튼은 사라지며</a:t>
                      </a: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       맞출 경우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빈칸에 단어 추가  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틀릴 경우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행맨 그림 추가</a:t>
                      </a: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2-2.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틀릴 경우엔 앞으로 남은 기회를 갱신</a:t>
                      </a: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   게임이 끝날 경우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승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패 여부와 다시하기 문구 출력</a:t>
                      </a:r>
                      <a:endParaRPr xmlns:mc="http://schemas.openxmlformats.org/markup-compatibility/2006" xmlns:hp="http://schemas.haansoft.com/office/presentation/8.0" lang="ko-KR" altLang="en-US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        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2300" i="0" u="none" strike="noStrike" mc:Ignorable="hp" hp:hslEmbossed="0">
                          <a:solidFill>
                            <a:schemeClr val="dk1"/>
                          </a:solidFill>
                        </a:rPr>
                        <a:t>중도에 다시하기도 가능</a:t>
                      </a:r>
                      <a:r>
                        <a:rPr xmlns:mc="http://schemas.openxmlformats.org/markup-compatibility/2006" xmlns:hp="http://schemas.haansoft.com/office/presentation/8.0" lang="en-US" altLang="ko-KR" sz="2300" i="0" u="none" strike="noStrike" mc:Ignorable="hp" hp:hslEmbossed="0">
                          <a:solidFill>
                            <a:schemeClr val="dk1"/>
                          </a:solidFill>
                        </a:rPr>
                        <a:t>)</a:t>
                      </a:r>
                      <a:endParaRPr xmlns:mc="http://schemas.openxmlformats.org/markup-compatibility/2006" xmlns:hp="http://schemas.haansoft.com/office/presentation/8.0" lang="en-US" altLang="ko-KR" sz="230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027"/>
            <a:ext cx="12192000" cy="6876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 rot="0">
            <a:off x="5191159" y="1762128"/>
            <a:ext cx="5621924" cy="958096"/>
            <a:chOff x="4753009" y="790578"/>
            <a:chExt cx="5621924" cy="958096"/>
          </a:xfrm>
        </p:grpSpPr>
        <p:grpSp>
          <p:nvGrpSpPr>
            <p:cNvPr id="20" name="Group 19"/>
            <p:cNvGrpSpPr/>
            <p:nvPr/>
          </p:nvGrpSpPr>
          <p:grpSpPr>
            <a:xfrm rot="0">
              <a:off x="5946145" y="869517"/>
              <a:ext cx="4428788" cy="719253"/>
              <a:chOff x="6557475" y="1411926"/>
              <a:chExt cx="4507692" cy="71925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557475" y="1750478"/>
                <a:ext cx="4507692" cy="380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<a:solidFill>
                      <a:schemeClr val="lt1"/>
                    </a:solidFill>
                  </a:rPr>
                  <a:t>*</a:t>
                </a:r>
                <a:r>
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<a:solidFill>
                      <a:schemeClr val="lt1"/>
                    </a:solidFill>
                  </a:rPr>
                  <a:t> </a:t>
                </a:r>
                <a:r>
                  <a:rPr xmlns:mc="http://schemas.openxmlformats.org/markup-compatibility/2006" xmlns:hp="http://schemas.haansoft.com/office/presentation/8.0" sz="1200" b="0" i="0" u="none" strike="noStrike" mc:Ignorable="hp" hp:hslEmbossed="0">
                    <a:solidFill>
                      <a:schemeClr val="lt1"/>
                    </a:solidFill>
                  </a:rPr>
                  <a:t>문제 정의</a:t>
                </a:r>
                <a:r>
                  <a:rPr lang="en-US" altLang="ko-KR" sz="1200">
                    <a:solidFill>
                      <a:schemeClr val="lt1"/>
                    </a:solidFill>
                    <a:cs typeface="Arial"/>
                  </a:rPr>
                  <a:t> </a:t>
                </a:r>
                <a:endParaRPr lang="en-US" altLang="ko-KR" sz="1200">
                  <a:solidFill>
                    <a:schemeClr val="lt1"/>
                  </a:solidFill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1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rot="0">
            <a:off x="5788159" y="3201711"/>
            <a:ext cx="5595548" cy="958096"/>
            <a:chOff x="5276743" y="2230161"/>
            <a:chExt cx="5595548" cy="958096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6443503" y="2309100"/>
              <a:ext cx="4428788" cy="632219"/>
              <a:chOff x="6557475" y="1411926"/>
              <a:chExt cx="4507692" cy="63221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557475" y="1779050"/>
                <a:ext cx="4507692" cy="265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처리 내용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2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0">
            <a:off x="6358783" y="4641294"/>
            <a:ext cx="5595548" cy="958096"/>
            <a:chOff x="5800477" y="3669744"/>
            <a:chExt cx="5595548" cy="958096"/>
          </a:xfrm>
        </p:grpSpPr>
        <p:grpSp>
          <p:nvGrpSpPr>
            <p:cNvPr id="28" name="Group 27"/>
            <p:cNvGrpSpPr/>
            <p:nvPr/>
          </p:nvGrpSpPr>
          <p:grpSpPr>
            <a:xfrm rot="0">
              <a:off x="6967237" y="3748683"/>
              <a:ext cx="4428788" cy="783311"/>
              <a:chOff x="6557475" y="1411926"/>
              <a:chExt cx="4507692" cy="783311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557475" y="1750477"/>
                <a:ext cx="4507692" cy="44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프로그램 실행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문서화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3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03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59930" y="771545"/>
            <a:ext cx="2925979" cy="853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000">
                <a:solidFill>
                  <a:schemeClr val="bg1"/>
                </a:solidFill>
                <a:latin typeface="+mj-lt"/>
                <a:ea typeface="+mn-ea"/>
                <a:cs typeface="Arial"/>
              </a:rPr>
              <a:t>목차</a:t>
            </a:r>
            <a:endParaRPr lang="ko-KR" altLang="en-US" sz="500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1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9598" y="2188700"/>
            <a:ext cx="6492802" cy="333784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9" name="Text Placeholder 1"/>
          <p:cNvSpPr>
            <a:spLocks noGrp="1"/>
          </p:cNvSpPr>
          <p:nvPr/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  <a:solidFill>
                  <a:schemeClr val="bg1"/>
                </a:solidFill>
                <a:latin typeface="+mj-lt"/>
                <a:ea typeface="+mn-ea"/>
                <a:cs typeface="Arial"/>
              </a:rPr>
              <a:t>행맨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0" normalizeH="0" baseline="0" mc:Ignorable="hp" hp:hslEmbossed="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문제 정의</a:t>
            </a:r>
            <a:endParaRPr lang="ko-KR" altLang="en-US"/>
          </a:p>
        </p:txBody>
      </p:sp>
      <p:grpSp>
        <p:nvGrpSpPr>
          <p:cNvPr id="115" name="Group 114"/>
          <p:cNvGrpSpPr/>
          <p:nvPr/>
        </p:nvGrpSpPr>
        <p:grpSpPr>
          <a:xfrm rot="0">
            <a:off x="248954" y="1942901"/>
            <a:ext cx="2361210" cy="847696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2350" y="5895114"/>
              <a:ext cx="1083256" cy="320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사전 정보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1" name="Group 114"/>
          <p:cNvGrpSpPr/>
          <p:nvPr/>
        </p:nvGrpSpPr>
        <p:grpSpPr>
          <a:xfrm rot="0">
            <a:off x="248954" y="3581405"/>
            <a:ext cx="2361210" cy="847696"/>
            <a:chOff x="764930" y="5799373"/>
            <a:chExt cx="1371600" cy="523221"/>
          </a:xfrm>
          <a:solidFill>
            <a:schemeClr val="accent2"/>
          </a:solidFill>
        </p:grpSpPr>
        <p:sp>
          <p:nvSpPr>
            <p:cNvPr id="152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" name="Rectangle 116"/>
            <p:cNvSpPr/>
            <p:nvPr/>
          </p:nvSpPr>
          <p:spPr>
            <a:xfrm>
              <a:off x="813024" y="5904482"/>
              <a:ext cx="1271742" cy="3162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계산 및 처리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4" name="Group 114"/>
          <p:cNvGrpSpPr/>
          <p:nvPr/>
        </p:nvGrpSpPr>
        <p:grpSpPr>
          <a:xfrm rot="0">
            <a:off x="248954" y="5262207"/>
            <a:ext cx="2361210" cy="847696"/>
            <a:chOff x="764930" y="5799373"/>
            <a:chExt cx="1371600" cy="523221"/>
          </a:xfrm>
          <a:solidFill>
            <a:schemeClr val="accent3"/>
          </a:solidFill>
        </p:grpSpPr>
        <p:sp>
          <p:nvSpPr>
            <p:cNvPr id="155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Rectangle 116"/>
            <p:cNvSpPr/>
            <p:nvPr/>
          </p:nvSpPr>
          <p:spPr>
            <a:xfrm>
              <a:off x="924656" y="5913913"/>
              <a:ext cx="1095417" cy="319456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목표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aphicFrame>
        <p:nvGraphicFramePr>
          <p:cNvPr id="157" name=""/>
          <p:cNvGraphicFramePr>
            <a:graphicFrameLocks noGrp="1"/>
          </p:cNvGraphicFramePr>
          <p:nvPr/>
        </p:nvGraphicFramePr>
        <p:xfrm>
          <a:off x="2917152" y="1671108"/>
          <a:ext cx="8812530" cy="13392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2530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행맨이란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영어 단어 맞히기 게임 중 하나로, 글자 수만큼 빈칸 또는 밑줄을 그려놓고 26개 글자 중 하나를 대면 그 글자가 있을 경우 있는 칸에 있는 대로 다 적어놓고 없을 경우 라이프를 하나 깎는 게임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"/>
          <p:cNvGraphicFramePr>
            <a:graphicFrameLocks noGrp="1"/>
          </p:cNvGraphicFramePr>
          <p:nvPr/>
        </p:nvGraphicFramePr>
        <p:xfrm>
          <a:off x="2945727" y="3299882"/>
          <a:ext cx="8812530" cy="174879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2530"/>
              </a:tblGrid>
              <a:tr h="11582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를 이용한 스타일링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script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와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html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을 이용한 디자인 및 구현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알파벳 버튼을 클릭 시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버튼 삭제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맞출 경우 빈칸에 입력 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틀릴 경우 그림 추가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"/>
          <p:cNvGraphicFramePr>
            <a:graphicFrameLocks noGrp="1"/>
          </p:cNvGraphicFramePr>
          <p:nvPr/>
        </p:nvGraphicFramePr>
        <p:xfrm>
          <a:off x="2964777" y="5014382"/>
          <a:ext cx="8812530" cy="133921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2530"/>
              </a:tblGrid>
              <a:tr h="11582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영단어가 더 잘 보이도록 알파벳 버튼 스타일 변경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행맨의 남은 기회 표현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새로고침을 통한 다시하기가 아닌</a:t>
                      </a:r>
                      <a:r>
                        <a:rPr lang="en-US" altLang="ko-KR" sz="17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700">
                          <a:solidFill>
                            <a:schemeClr val="dk1"/>
                          </a:solidFill>
                        </a:rPr>
                        <a:t> 버튼 클릭을 통한 다시하기로 변경</a:t>
                      </a:r>
                      <a:endParaRPr lang="ko-KR" altLang="en-US" sz="1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처리 내용 </a:t>
            </a:r>
            <a:endParaRPr lang="ko-KR" altLang="en-US"/>
          </a:p>
        </p:txBody>
      </p:sp>
      <p:graphicFrame>
        <p:nvGraphicFramePr>
          <p:cNvPr id="165" name=""/>
          <p:cNvGraphicFramePr>
            <a:graphicFrameLocks noGrp="1"/>
          </p:cNvGraphicFramePr>
          <p:nvPr/>
        </p:nvGraphicFramePr>
        <p:xfrm>
          <a:off x="905509" y="3139016"/>
          <a:ext cx="10380980" cy="24244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193030"/>
                <a:gridCol w="5187950"/>
              </a:tblGrid>
              <a:tr h="4565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전</a:t>
                      </a:r>
                      <a:endParaRPr lang="en-US" altLang="ko-KR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후</a:t>
                      </a:r>
                      <a:endParaRPr lang="ko-KR" altLang="en-US" sz="20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519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.letters {position:absolute;left: 0px; top: 0px;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border: 2px; border-style: double;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margin: 5px; padding: 5px;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color:#D0D; background-color:#DBF;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font-family:"Courier New", Courier, monospace;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.letters {position:absolute;left: 0px; top: 0px;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border: 4px; border-style: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 groove;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 margin: 5px; padding: 5px; </a:t>
                      </a:r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color:black; background-color:yellow; </a:t>
                      </a:r>
                      <a:r>
                        <a:rPr lang="en-US" altLang="ko-KR" u="sng">
                          <a:solidFill>
                            <a:srgbClr val="ff0000"/>
                          </a:solidFill>
                        </a:rPr>
                        <a:t>font-weight:bolder; font-size:15px;</a:t>
                      </a:r>
                      <a:r>
                        <a:rPr lang="en-US" altLang="ko-KR" u="sng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font-family:"Courier New", Courier, monospace;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"/>
          <p:cNvSpPr/>
          <p:nvPr/>
        </p:nvSpPr>
        <p:spPr>
          <a:xfrm>
            <a:off x="342899" y="1724909"/>
            <a:ext cx="5048250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알파벳 버튼 스타일 </a:t>
            </a:r>
            <a:r>
              <a:rPr lang="en-US" altLang="ko-KR" sz="2500" b="1">
                <a:solidFill>
                  <a:schemeClr val="dk1"/>
                </a:solidFill>
              </a:rPr>
              <a:t>(</a:t>
            </a:r>
            <a:r>
              <a:rPr lang="ko-KR" altLang="en-US" sz="2500" b="1">
                <a:solidFill>
                  <a:schemeClr val="dk1"/>
                </a:solidFill>
              </a:rPr>
              <a:t>변경 및 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endParaRPr lang="en-US" altLang="ko-KR"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graphicFrame>
        <p:nvGraphicFramePr>
          <p:cNvPr id="165" name=""/>
          <p:cNvGraphicFramePr>
            <a:graphicFrameLocks noGrp="1"/>
          </p:cNvGraphicFramePr>
          <p:nvPr/>
        </p:nvGraphicFramePr>
        <p:xfrm>
          <a:off x="907732" y="3177116"/>
          <a:ext cx="10376535" cy="24720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193030"/>
                <a:gridCol w="5183505"/>
              </a:tblGrid>
              <a:tr h="4565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전역 변수</a:t>
                      </a:r>
                      <a:endParaRPr lang="ko-KR" altLang="en-US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000">
                          <a:solidFill>
                            <a:schemeClr val="dk1"/>
                          </a:solidFill>
                        </a:rPr>
                        <a:t>function pickelement(ev)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 함수 </a:t>
                      </a:r>
                      <a:r>
                        <a:rPr lang="en-US" altLang="ko-KR" sz="20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2000">
                          <a:solidFill>
                            <a:schemeClr val="dk1"/>
                          </a:solidFill>
                        </a:rPr>
                        <a:t> 실패 시</a:t>
                      </a:r>
                      <a:endParaRPr lang="ko-KR" altLang="en-US" sz="20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7519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 sz="15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	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                        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var count = 7;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ctx.fillStyle = "red";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ctx.fillRect(140, 15, 440, 50);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count --;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ctx.fillStyle = "black";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chance= "경고!!!   " + count + "번의 기회가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남았습니다!";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ctx.fillText(chance,150,50);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"/>
          <p:cNvSpPr/>
          <p:nvPr/>
        </p:nvSpPr>
        <p:spPr>
          <a:xfrm>
            <a:off x="342899" y="1724909"/>
            <a:ext cx="3838575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남은 기회 </a:t>
            </a:r>
            <a:r>
              <a:rPr lang="en-US" altLang="ko-KR" sz="2500" b="1">
                <a:solidFill>
                  <a:schemeClr val="dk1"/>
                </a:solidFill>
              </a:rPr>
              <a:t>(</a:t>
            </a:r>
            <a:r>
              <a:rPr lang="ko-KR" altLang="en-US" sz="2500" b="1">
                <a:solidFill>
                  <a:schemeClr val="dk1"/>
                </a:solidFill>
              </a:rPr>
              <a:t>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endParaRPr lang="en-US" altLang="ko-KR"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66" name=""/>
          <p:cNvSpPr/>
          <p:nvPr/>
        </p:nvSpPr>
        <p:spPr>
          <a:xfrm>
            <a:off x="342899" y="1724909"/>
            <a:ext cx="4752975" cy="8763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b="1">
                <a:solidFill>
                  <a:schemeClr val="dk1"/>
                </a:solidFill>
              </a:rPr>
              <a:t>버튼을 이용한 다시하기</a:t>
            </a:r>
            <a:r>
              <a:rPr lang="en-US" altLang="ko-KR" sz="2500" b="1">
                <a:solidFill>
                  <a:schemeClr val="dk1"/>
                </a:solidFill>
              </a:rPr>
              <a:t>  (</a:t>
            </a:r>
            <a:r>
              <a:rPr lang="ko-KR" altLang="en-US" sz="2500" b="1">
                <a:solidFill>
                  <a:schemeClr val="dk1"/>
                </a:solidFill>
              </a:rPr>
              <a:t>추가</a:t>
            </a:r>
            <a:r>
              <a:rPr lang="en-US" altLang="ko-KR" sz="2500" b="1">
                <a:solidFill>
                  <a:schemeClr val="dk1"/>
                </a:solidFill>
              </a:rPr>
              <a:t>)</a:t>
            </a:r>
            <a:endParaRPr lang="en-US" altLang="ko-KR" sz="2500" b="1">
              <a:solidFill>
                <a:schemeClr val="dk1"/>
              </a:solidFill>
            </a:endParaRPr>
          </a:p>
        </p:txBody>
      </p:sp>
      <p:graphicFrame>
        <p:nvGraphicFramePr>
          <p:cNvPr id="168" name=""/>
          <p:cNvGraphicFramePr>
            <a:graphicFrameLocks noGrp="1"/>
          </p:cNvGraphicFramePr>
          <p:nvPr/>
        </p:nvGraphicFramePr>
        <p:xfrm>
          <a:off x="2027872" y="3095625"/>
          <a:ext cx="8136255" cy="244030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3625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2200">
                          <a:solidFill>
                            <a:schemeClr val="dk1"/>
                          </a:solidFill>
                        </a:rPr>
                        <a:t>HTML - &lt;head&gt;&lt;body&gt; </a:t>
                      </a:r>
                      <a:r>
                        <a:rPr lang="ko-KR" altLang="en-US" sz="2200">
                          <a:solidFill>
                            <a:schemeClr val="dk1"/>
                          </a:solidFill>
                        </a:rPr>
                        <a:t>추가 내용 </a:t>
                      </a:r>
                      <a:r>
                        <a:rPr lang="en-US" altLang="ko-KR" sz="2200">
                          <a:solidFill>
                            <a:schemeClr val="dk1"/>
                          </a:solidFill>
                        </a:rPr>
                        <a:t>&lt;/body&gt;&lt;/head&gt;</a:t>
                      </a:r>
                      <a:endParaRPr lang="en-US" altLang="ko-KR" sz="2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&lt;span style="float:right;"&gt;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&lt;a onClick="window.location.reload()" style="cursor: pointer;"&gt;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&lt;img src="https://media.istockphoto.com/vectors/back-vector-icon-back-editable-stroke-back-linear-symbol-for-use-on-vector-id1250362611" 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width = "100" /&gt;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&lt;/a&gt;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&lt;/span&gt;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실행</a:t>
            </a:r>
            <a:endParaRPr lang="ko-KR" altLang="en-US"/>
          </a:p>
        </p:txBody>
      </p:sp>
      <p:pic>
        <p:nvPicPr>
          <p:cNvPr id="1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772" y="2447787"/>
            <a:ext cx="7102455" cy="320067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7151" y="2350624"/>
            <a:ext cx="7117696" cy="33378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262</ep:Words>
  <ep:PresentationFormat>Widescreen</ep:PresentationFormat>
  <ep:Paragraphs>16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2020-01-20T05:08:25.000</dcterms:created>
  <dc:creator>Allppt.com</dc:creator>
  <cp:lastModifiedBy>jangdebug</cp:lastModifiedBy>
  <dcterms:modified xsi:type="dcterms:W3CDTF">2020-11-14T06:53:07.742</dcterms:modified>
  <cp:revision>225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